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6" r:id="rId1"/>
  </p:sldMasterIdLst>
  <p:notesMasterIdLst>
    <p:notesMasterId r:id="rId22"/>
  </p:notesMasterIdLst>
  <p:sldIdLst>
    <p:sldId id="256" r:id="rId2"/>
    <p:sldId id="258" r:id="rId3"/>
    <p:sldId id="277" r:id="rId4"/>
    <p:sldId id="257" r:id="rId5"/>
    <p:sldId id="260" r:id="rId6"/>
    <p:sldId id="278" r:id="rId7"/>
    <p:sldId id="261" r:id="rId8"/>
    <p:sldId id="262" r:id="rId9"/>
    <p:sldId id="269" r:id="rId10"/>
    <p:sldId id="267" r:id="rId11"/>
    <p:sldId id="266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9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mbria Math" panose="02040503050406030204" pitchFamily="18" charset="0"/>
      <p:regular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Franklin Gothic Book" panose="020B0503020102020204" pitchFamily="34" charset="0"/>
      <p:regular r:id="rId32"/>
      <p: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EA"/>
    <a:srgbClr val="E700D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75"/>
    <p:restoredTop sz="94824"/>
  </p:normalViewPr>
  <p:slideViewPr>
    <p:cSldViewPr snapToGrid="0" snapToObjects="1">
      <p:cViewPr varScale="1">
        <p:scale>
          <a:sx n="152" d="100"/>
          <a:sy n="152" d="100"/>
        </p:scale>
        <p:origin x="12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EEA13-23F5-194B-B1CF-CF175090CBFA}" type="datetimeFigureOut">
              <a:rPr lang="en-US" smtClean="0"/>
              <a:t>1/27/20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5BEA7A-9985-FC4B-8FD1-DB34CC2B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69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 more direct with the super() </a:t>
            </a:r>
            <a:r>
              <a:rPr lang="en-US" dirty="0" err="1"/>
              <a:t>forshadowing</a:t>
            </a:r>
            <a:r>
              <a:rPr lang="en-US" dirty="0"/>
              <a:t>. Mention that directly referencing superclass is discouraged... just use super.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5BEA7A-9985-FC4B-8FD1-DB34CC2B0D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527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slide with </a:t>
            </a:r>
            <a:r>
              <a:rPr lang="en-US" dirty="0" err="1"/>
              <a:t>digram</a:t>
            </a:r>
            <a:r>
              <a:rPr lang="en-US" dirty="0"/>
              <a:t> before</a:t>
            </a:r>
          </a:p>
          <a:p>
            <a:r>
              <a:rPr lang="en-US" dirty="0"/>
              <a:t>add explanation/arrow for why "bases." Color the A. "List of parents"</a:t>
            </a:r>
          </a:p>
          <a:p>
            <a:r>
              <a:rPr lang="en-US" dirty="0"/>
              <a:t>highlight part of diagram that us </a:t>
            </a:r>
            <a:r>
              <a:rPr lang="en-US" dirty="0" err="1"/>
              <a:t>relevent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5BEA7A-9985-FC4B-8FD1-DB34CC2B0D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015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Subclass some other </a:t>
            </a:r>
            <a:r>
              <a:rPr lang="en-US" dirty="0" err="1"/>
              <a:t>builting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5BEA7A-9985-FC4B-8FD1-DB34CC2B0D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659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typo on </a:t>
            </a:r>
            <a:r>
              <a:rPr lang="en-US" dirty="0" err="1"/>
              <a:t>superclassss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5BEA7A-9985-FC4B-8FD1-DB34CC2B0D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871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extra parentheses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5BEA7A-9985-FC4B-8FD1-DB34CC2B0D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42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up after A, B, 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5BEA7A-9985-FC4B-8FD1-DB34CC2B0D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204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11656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133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97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037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254344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999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220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45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31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0810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35815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DD5D53E-635E-BD41-B5CC-A796D6DD661B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F08FDC54-C064-8D41-AC27-7EFE8BAB434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99555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6E592-AB57-F44A-9BF7-336AE1D08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8042" y="1788454"/>
            <a:ext cx="8638391" cy="2098226"/>
          </a:xfrm>
        </p:spPr>
        <p:txBody>
          <a:bodyPr/>
          <a:lstStyle/>
          <a:p>
            <a:r>
              <a:rPr lang="en-US" dirty="0"/>
              <a:t>Inheritance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D28706-CC86-264A-8B04-77B6FFEED6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CS 1501 Metaprogramming</a:t>
            </a:r>
          </a:p>
          <a:p>
            <a:r>
              <a:rPr lang="en-US" dirty="0"/>
              <a:t>Maxwell Patek</a:t>
            </a:r>
          </a:p>
          <a:p>
            <a:r>
              <a:rPr lang="en-US" dirty="0"/>
              <a:t>(mtp4be)</a:t>
            </a:r>
          </a:p>
        </p:txBody>
      </p:sp>
    </p:spTree>
    <p:extLst>
      <p:ext uri="{BB962C8B-B14F-4D97-AF65-F5344CB8AC3E}">
        <p14:creationId xmlns:p14="http://schemas.microsoft.com/office/powerpoint/2010/main" val="2651738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5E137-CA67-EA46-B558-401C54343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May Have Noticed…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75504-5BE3-D84E-9844-9496A4E4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that I said “superclass</a:t>
            </a:r>
            <a:r>
              <a:rPr lang="en-US" b="1" i="1" dirty="0">
                <a:solidFill>
                  <a:srgbClr val="00B0F0"/>
                </a:solidFill>
              </a:rPr>
              <a:t>(</a:t>
            </a:r>
            <a:r>
              <a:rPr lang="en-US" b="1" i="1" dirty="0" err="1">
                <a:solidFill>
                  <a:srgbClr val="00B0F0"/>
                </a:solidFill>
              </a:rPr>
              <a:t>es</a:t>
            </a:r>
            <a:r>
              <a:rPr lang="en-US" b="1" i="1" dirty="0">
                <a:solidFill>
                  <a:srgbClr val="00B0F0"/>
                </a:solidFill>
              </a:rPr>
              <a:t>)</a:t>
            </a:r>
            <a:r>
              <a:rPr lang="en-US" dirty="0"/>
              <a:t>”</a:t>
            </a:r>
            <a:endParaRPr lang="en-US" b="1" i="1" dirty="0"/>
          </a:p>
          <a:p>
            <a:r>
              <a:rPr lang="en-US" dirty="0"/>
              <a:t>that 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super()</a:t>
            </a:r>
            <a:r>
              <a:rPr lang="en-US" dirty="0"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b="1" i="1" dirty="0">
                <a:solidFill>
                  <a:srgbClr val="00B0F0"/>
                </a:solidFill>
              </a:rPr>
              <a:t>usually</a:t>
            </a:r>
            <a:r>
              <a:rPr lang="en-US" dirty="0"/>
              <a:t> means superclass</a:t>
            </a:r>
          </a:p>
          <a:p>
            <a:r>
              <a:rPr lang="en-US" dirty="0"/>
              <a:t>“</a:t>
            </a:r>
            <a:r>
              <a:rPr lang="en-US" dirty="0" err="1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Class.__base</a:t>
            </a:r>
            <a:r>
              <a:rPr lang="en-US" dirty="0" err="1">
                <a:solidFill>
                  <a:srgbClr val="00B0F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Which brings us to…</a:t>
            </a:r>
          </a:p>
        </p:txBody>
      </p:sp>
    </p:spTree>
    <p:extLst>
      <p:ext uri="{BB962C8B-B14F-4D97-AF65-F5344CB8AC3E}">
        <p14:creationId xmlns:p14="http://schemas.microsoft.com/office/powerpoint/2010/main" val="1824482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4DE99D-D115-2F49-B02B-4B23F6B89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</p:txBody>
      </p:sp>
    </p:spTree>
    <p:extLst>
      <p:ext uri="{BB962C8B-B14F-4D97-AF65-F5344CB8AC3E}">
        <p14:creationId xmlns:p14="http://schemas.microsoft.com/office/powerpoint/2010/main" val="1399029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44E9FB-5C34-C242-829E-75705EB5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28961"/>
            <a:ext cx="9601200" cy="1485900"/>
          </a:xfrm>
        </p:spPr>
        <p:txBody>
          <a:bodyPr/>
          <a:lstStyle/>
          <a:p>
            <a:r>
              <a:rPr lang="en-US" dirty="0"/>
              <a:t>Let’s Just Try 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3C6358-2990-BC46-AC5F-47BAB8E803B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3960" y="1324610"/>
            <a:ext cx="2529840" cy="491755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1F79231-F5C7-4446-8D04-EC35980392BD}"/>
              </a:ext>
            </a:extLst>
          </p:cNvPr>
          <p:cNvSpPr txBox="1">
            <a:spLocks/>
          </p:cNvSpPr>
          <p:nvPr/>
        </p:nvSpPr>
        <p:spPr>
          <a:xfrm>
            <a:off x="3901440" y="1071910"/>
            <a:ext cx="7659376" cy="532888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A(object):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pass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B(object):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pass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C(A, B):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pass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D(B, A): # note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pass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E(C, D):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  pass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E.__bases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(&lt;class '__</a:t>
            </a:r>
            <a:r>
              <a:rPr lang="en-US" dirty="0" err="1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main__.C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’&gt;, &lt;class '__</a:t>
            </a:r>
            <a:r>
              <a:rPr lang="en-US" dirty="0" err="1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main__.D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'&gt;)</a:t>
            </a:r>
          </a:p>
        </p:txBody>
      </p:sp>
      <p:sp>
        <p:nvSpPr>
          <p:cNvPr id="9" name="&quot;No&quot; Symbol 8">
            <a:extLst>
              <a:ext uri="{FF2B5EF4-FFF2-40B4-BE49-F238E27FC236}">
                <a16:creationId xmlns:a16="http://schemas.microsoft.com/office/drawing/2014/main" id="{7461930C-BAC2-794E-864F-CA031EC22EB6}"/>
              </a:ext>
            </a:extLst>
          </p:cNvPr>
          <p:cNvSpPr/>
          <p:nvPr/>
        </p:nvSpPr>
        <p:spPr>
          <a:xfrm>
            <a:off x="3901440" y="5254906"/>
            <a:ext cx="7071360" cy="1342664"/>
          </a:xfrm>
          <a:prstGeom prst="noSmoking">
            <a:avLst>
              <a:gd name="adj" fmla="val 239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0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44E9FB-5C34-C242-829E-75705EB5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28961"/>
            <a:ext cx="9601200" cy="1485900"/>
          </a:xfrm>
        </p:spPr>
        <p:txBody>
          <a:bodyPr/>
          <a:lstStyle/>
          <a:p>
            <a:r>
              <a:rPr lang="en-US" dirty="0"/>
              <a:t>The Diamond Problem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3C6358-2990-BC46-AC5F-47BAB8E803B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3960" y="1324610"/>
            <a:ext cx="2529840" cy="4917554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B364C2E-66EF-4A41-AC4A-A3CEF0DE8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3674" y="1017884"/>
            <a:ext cx="7383595" cy="5531005"/>
          </a:xfrm>
        </p:spPr>
        <p:txBody>
          <a:bodyPr>
            <a:normAutofit/>
          </a:bodyPr>
          <a:lstStyle/>
          <a:p>
            <a:r>
              <a:rPr lang="en-US" dirty="0"/>
              <a:t>Suppose we call </a:t>
            </a:r>
            <a:r>
              <a:rPr lang="en-US" dirty="0" err="1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e.foo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  <a:p>
            <a:pPr lvl="1"/>
            <a:r>
              <a:rPr lang="en-US" dirty="0"/>
              <a:t>We need to find a definition of </a:t>
            </a:r>
            <a:r>
              <a:rPr lang="en-US" i="0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foo()</a:t>
            </a:r>
            <a:r>
              <a:rPr lang="en-US" dirty="0"/>
              <a:t> to call</a:t>
            </a:r>
          </a:p>
          <a:p>
            <a:pPr lvl="1"/>
            <a:r>
              <a:rPr lang="en-US" dirty="0"/>
              <a:t>Where do we look first?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</a:t>
            </a:r>
          </a:p>
          <a:p>
            <a:pPr lvl="1"/>
            <a:r>
              <a:rPr lang="en-US" dirty="0"/>
              <a:t>Then,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 </a:t>
            </a:r>
            <a:r>
              <a:rPr lang="en-US" dirty="0">
                <a:ea typeface="Menlo" panose="020B0609030804020204" pitchFamily="49" charset="0"/>
                <a:cs typeface="Menlo" panose="020B0609030804020204" pitchFamily="49" charset="0"/>
              </a:rPr>
              <a:t>or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D?</a:t>
            </a:r>
          </a:p>
          <a:p>
            <a:pPr lvl="3"/>
            <a:r>
              <a:rPr lang="en-US" i="0" dirty="0">
                <a:ea typeface="Menlo" panose="020B0609030804020204" pitchFamily="49" charset="0"/>
                <a:cs typeface="Menlo" panose="020B0609030804020204" pitchFamily="49" charset="0"/>
              </a:rPr>
              <a:t>we defined </a:t>
            </a:r>
            <a:r>
              <a:rPr lang="en-US" i="0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</a:t>
            </a:r>
            <a:r>
              <a:rPr lang="en-US" i="0" dirty="0">
                <a:ea typeface="Menlo" panose="020B0609030804020204" pitchFamily="49" charset="0"/>
                <a:cs typeface="Menlo" panose="020B0609030804020204" pitchFamily="49" charset="0"/>
              </a:rPr>
              <a:t> as </a:t>
            </a:r>
            <a:r>
              <a:rPr lang="en-US" i="0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E(C, D)</a:t>
            </a:r>
          </a:p>
          <a:p>
            <a:pPr lvl="3"/>
            <a:r>
              <a:rPr lang="en-US" i="0" dirty="0">
                <a:ea typeface="Menlo" panose="020B0609030804020204" pitchFamily="49" charset="0"/>
                <a:cs typeface="Menlo" panose="020B0609030804020204" pitchFamily="49" charset="0"/>
              </a:rPr>
              <a:t>lets search in that order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r>
              <a:rPr lang="en-US" dirty="0"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B</a:t>
            </a:r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,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ea typeface="Menlo" panose="020B0609030804020204" pitchFamily="49" charset="0"/>
                <a:cs typeface="Menlo" panose="020B0609030804020204" pitchFamily="49" charset="0"/>
              </a:rPr>
              <a:t>or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D?</a:t>
            </a:r>
          </a:p>
          <a:p>
            <a:pPr lvl="3"/>
            <a:r>
              <a:rPr lang="en-US" i="0" dirty="0">
                <a:ea typeface="Menlo" panose="020B0609030804020204" pitchFamily="49" charset="0"/>
                <a:cs typeface="Menlo" panose="020B0609030804020204" pitchFamily="49" charset="0"/>
              </a:rPr>
              <a:t>not clear, we need an algorithm</a:t>
            </a:r>
          </a:p>
          <a:p>
            <a:pPr lvl="3"/>
            <a:endParaRPr lang="en-US" i="0" dirty="0">
              <a:latin typeface="Consolas" panose="020B060902020403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endParaRPr lang="en-US" dirty="0">
              <a:latin typeface="Consolas" panose="020B060902020403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07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4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44E9FB-5C34-C242-829E-75705EB5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28961"/>
            <a:ext cx="9601200" cy="1485900"/>
          </a:xfrm>
        </p:spPr>
        <p:txBody>
          <a:bodyPr/>
          <a:lstStyle/>
          <a:p>
            <a:r>
              <a:rPr lang="en-US" dirty="0"/>
              <a:t>C3 Linearization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3C6358-2990-BC46-AC5F-47BAB8E803BD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3960" y="1324610"/>
            <a:ext cx="2529840" cy="491755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B364C2E-66EF-4A41-AC4A-A3CEF0DE89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33800" y="1017884"/>
                <a:ext cx="7863469" cy="5531005"/>
              </a:xfrm>
            </p:spPr>
            <p:txBody>
              <a:bodyPr>
                <a:normAutofit/>
              </a:bodyPr>
              <a:lstStyle/>
              <a:p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We need to compute the MRO (Linearization </a:t>
                </a:r>
                <a:r>
                  <a:rPr lang="en-US" dirty="0">
                    <a:solidFill>
                      <a:srgbClr val="FF000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L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) of a class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the 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head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of a list be the first element </a:t>
                </a:r>
                <a:r>
                  <a:rPr lang="en-US" i="0" dirty="0">
                    <a:solidFill>
                      <a:schemeClr val="tx1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(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[0]</a:t>
                </a:r>
                <a:r>
                  <a:rPr lang="en-US" i="0" dirty="0">
                    <a:solidFill>
                      <a:schemeClr val="tx1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the 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tail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of a list be everything after the first element (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[1:]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i="0" dirty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𝑚𝑒𝑟𝑔𝑒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1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2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…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 err="1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𝑛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)</m:t>
                    </m:r>
                  </m:oMath>
                </a14:m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be: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find the first </a:t>
                </a:r>
                <a:r>
                  <a:rPr lang="en-US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head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 that is not in the </a:t>
                </a:r>
                <a:r>
                  <a:rPr lang="en-US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tail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 of any other list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append it to the output list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remove it from input lists 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repeat until all input lists are empty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0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 = 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[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]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𝑚𝑒𝑟𝑔𝑒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r>
                      <a:rPr lang="en-US" i="0" dirty="0" smtClean="0">
                        <a:solidFill>
                          <a:schemeClr val="accent4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…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i="0" baseline="-25000" dirty="0" err="1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d>
                      <m:dPr>
                        <m:begChr m:val="["/>
                        <m:endChr m:val="]"/>
                        <m:ctrlPr>
                          <a:rPr lang="en-US" i="0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i="0" dirty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i="0" dirty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i="0" dirty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0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…</m:t>
                        </m:r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i="0" dirty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  <m:r>
                          <a:rPr lang="en-US" i="0" baseline="-25000" dirty="0" err="1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d>
                    <m:r>
                      <a:rPr lang="en-US" i="0" baseline="-2500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i="0" dirty="0">
                  <a:latin typeface="Times New Roman" panose="02020603050405020304" pitchFamily="18" charset="0"/>
                  <a:ea typeface="Menlo" panose="020B0609030804020204" pitchFamily="49" charset="0"/>
                  <a:cs typeface="Times New Roman" panose="02020603050405020304" pitchFamily="18" charset="0"/>
                </a:endParaRP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Times New Roman" panose="02020603050405020304" pitchFamily="18" charset="0"/>
                  </a:rPr>
                  <a:t>where </a:t>
                </a:r>
                <a:r>
                  <a:rPr lang="en-US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X.__bases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__ = (Y</a:t>
                </a:r>
                <a:r>
                  <a:rPr lang="en-US" baseline="-25000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1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, Y</a:t>
                </a:r>
                <a:r>
                  <a:rPr lang="en-US" baseline="-25000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2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, …, </a:t>
                </a:r>
                <a:r>
                  <a:rPr lang="en-US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Y</a:t>
                </a:r>
                <a:r>
                  <a:rPr lang="en-US" baseline="-25000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n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  <a:endParaRPr lang="en-US" dirty="0">
                  <a:latin typeface="Times New Roman" panose="02020603050405020304" pitchFamily="18" charset="0"/>
                  <a:ea typeface="Menlo" panose="020B0609030804020204" pitchFamily="49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ea typeface="Menlo" panose="020B0609030804020204" pitchFamily="49" charset="0"/>
                    <a:cs typeface="Times New Roman" panose="02020603050405020304" pitchFamily="18" charset="0"/>
                  </a:rPr>
                  <a:t>What’s </a:t>
                </a:r>
                <a14:m>
                  <m:oMath xmlns:m="http://schemas.openxmlformats.org/officeDocument/2006/math">
                    <m:r>
                      <a:rPr lang="en-US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𝑜𝑏𝑗𝑒𝑐𝑡</m:t>
                    </m:r>
                    <m:r>
                      <a:rPr lang="en-US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 </m:t>
                    </m:r>
                  </m:oMath>
                </a14:m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?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𝑜𝑏𝑗𝑒𝑐𝑡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</m:t>
                    </m:r>
                  </m:oMath>
                </a14:m>
                <a:endParaRPr lang="en-US" i="0" dirty="0">
                  <a:ea typeface="Menlo" panose="020B0609030804020204" pitchFamily="49" charset="0"/>
                  <a:cs typeface="Menlo" panose="020B0609030804020204" pitchFamily="49" charset="0"/>
                </a:endParaRPr>
              </a:p>
              <a:p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What’s </a:t>
                </a:r>
                <a14:m>
                  <m:oMath xmlns:m="http://schemas.openxmlformats.org/officeDocument/2006/math">
                    <m:r>
                      <a:rPr lang="en-US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𝐵</m:t>
                    </m:r>
                    <m:r>
                      <a:rPr lang="en-US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 </m:t>
                    </m:r>
                  </m:oMath>
                </a14:m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?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𝐵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𝑜𝑏𝑗𝑒𝑐𝑡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</m:t>
                    </m:r>
                  </m:oMath>
                </a14:m>
                <a:endParaRPr lang="en-US" i="0" dirty="0">
                  <a:ea typeface="Menlo" panose="020B0609030804020204" pitchFamily="49" charset="0"/>
                  <a:cs typeface="Menlo" panose="020B0609030804020204" pitchFamily="49" charset="0"/>
                </a:endParaRPr>
              </a:p>
              <a:p>
                <a:endParaRPr lang="en-US" dirty="0">
                  <a:ea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</mc:Choice>
        <mc:Fallback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B364C2E-66EF-4A41-AC4A-A3CEF0DE89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33800" y="1017884"/>
                <a:ext cx="7863469" cy="5531005"/>
              </a:xfrm>
              <a:blipFill>
                <a:blip r:embed="rId3"/>
                <a:stretch>
                  <a:fillRect l="-645" t="-6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4747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3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44E9FB-5C34-C242-829E-75705EB5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28961"/>
            <a:ext cx="9601200" cy="1485900"/>
          </a:xfrm>
        </p:spPr>
        <p:txBody>
          <a:bodyPr/>
          <a:lstStyle/>
          <a:p>
            <a:r>
              <a:rPr lang="en-US" dirty="0"/>
              <a:t>C3 Linearization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3C6358-2990-BC46-AC5F-47BAB8E803BD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3960" y="1324610"/>
            <a:ext cx="2529840" cy="491755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B364C2E-66EF-4A41-AC4A-A3CEF0DE89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33800" y="1017884"/>
                <a:ext cx="7863469" cy="5531005"/>
              </a:xfrm>
            </p:spPr>
            <p:txBody>
              <a:bodyPr>
                <a:normAutofit/>
              </a:bodyPr>
              <a:lstStyle/>
              <a:p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We need to compute the MRO (Linearization </a:t>
                </a:r>
                <a:r>
                  <a:rPr lang="en-US" dirty="0">
                    <a:solidFill>
                      <a:srgbClr val="FF000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L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) of a class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the 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head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of a list be the first element </a:t>
                </a:r>
                <a:r>
                  <a:rPr lang="en-US" i="0" dirty="0">
                    <a:solidFill>
                      <a:schemeClr val="tx1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(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[0]</a:t>
                </a:r>
                <a:r>
                  <a:rPr lang="en-US" i="0" dirty="0">
                    <a:solidFill>
                      <a:schemeClr val="tx1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the 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tail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of a list be everything after the first element (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[1:]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i="0" dirty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𝑚𝑒𝑟𝑔𝑒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1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2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…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 err="1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𝑛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)</m:t>
                    </m:r>
                  </m:oMath>
                </a14:m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be: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find the first </a:t>
                </a:r>
                <a:r>
                  <a:rPr lang="en-US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head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 that is not in the </a:t>
                </a:r>
                <a:r>
                  <a:rPr lang="en-US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tail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 of any other list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append it to the output list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remove it from input lists 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repeat until all input lists are empty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0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 = 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[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]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𝑚𝑒𝑟𝑔𝑒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r>
                      <a:rPr lang="en-US" i="0" dirty="0" smtClean="0">
                        <a:solidFill>
                          <a:schemeClr val="accent4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…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i="0" baseline="-25000" dirty="0" err="1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d>
                      <m:dPr>
                        <m:begChr m:val="["/>
                        <m:endChr m:val="]"/>
                        <m:ctrlPr>
                          <a:rPr lang="en-US" i="0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i="0" dirty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i="0" dirty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i="0" dirty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0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…</m:t>
                        </m:r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i="0" dirty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  <m:r>
                          <a:rPr lang="en-US" i="0" baseline="-25000" dirty="0" err="1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d>
                    <m:r>
                      <a:rPr lang="en-US" i="0" baseline="-2500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i="0" dirty="0">
                  <a:latin typeface="Times New Roman" panose="02020603050405020304" pitchFamily="18" charset="0"/>
                  <a:ea typeface="Menlo" panose="020B0609030804020204" pitchFamily="49" charset="0"/>
                  <a:cs typeface="Times New Roman" panose="02020603050405020304" pitchFamily="18" charset="0"/>
                </a:endParaRP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Times New Roman" panose="02020603050405020304" pitchFamily="18" charset="0"/>
                  </a:rPr>
                  <a:t>where </a:t>
                </a:r>
                <a:r>
                  <a:rPr lang="en-US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X.__bases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__ = (Y</a:t>
                </a:r>
                <a:r>
                  <a:rPr lang="en-US" baseline="-25000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1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, Y</a:t>
                </a:r>
                <a:r>
                  <a:rPr lang="en-US" baseline="-25000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2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, …, </a:t>
                </a:r>
                <a:r>
                  <a:rPr lang="en-US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Y</a:t>
                </a:r>
                <a:r>
                  <a:rPr lang="en-US" baseline="-25000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n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  <a:endParaRPr lang="en-US" dirty="0">
                  <a:latin typeface="Times New Roman" panose="02020603050405020304" pitchFamily="18" charset="0"/>
                  <a:ea typeface="Menlo" panose="020B0609030804020204" pitchFamily="49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ea typeface="Menlo" panose="020B0609030804020204" pitchFamily="49" charset="0"/>
                    <a:cs typeface="Times New Roman" panose="02020603050405020304" pitchFamily="18" charset="0"/>
                  </a:rPr>
                  <a:t>What’s </a:t>
                </a:r>
                <a14:m>
                  <m:oMath xmlns:m="http://schemas.openxmlformats.org/officeDocument/2006/math">
                    <m:r>
                      <a:rPr lang="en-US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 </m:t>
                    </m:r>
                  </m:oMath>
                </a14:m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?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𝐶</m:t>
                        </m:r>
                      </m:e>
                    </m:d>
                    <m:r>
                      <a:rPr lang="en-US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+</m:t>
                    </m:r>
                    <m:r>
                      <a:rPr lang="en-US" i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𝑚𝑒𝑟𝑔𝑒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(</m:t>
                    </m:r>
                    <m:r>
                      <a:rPr lang="en-US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𝐿</m:t>
                    </m:r>
                    <m:d>
                      <m:dPr>
                        <m:ctrlP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𝐴</m:t>
                        </m:r>
                      </m:e>
                    </m:d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 </m:t>
                    </m:r>
                    <m:r>
                      <a:rPr lang="en-US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𝐿</m:t>
                    </m:r>
                    <m:d>
                      <m:dPr>
                        <m:ctrlP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𝐵</m:t>
                        </m:r>
                      </m:e>
                    </m:d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 </m:t>
                    </m:r>
                    <m:r>
                      <a:rPr lang="en-US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𝐴</m:t>
                    </m:r>
                    <m:r>
                      <a:rPr lang="en-US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 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𝐵</m:t>
                    </m:r>
                    <m:r>
                      <a:rPr lang="en-US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)</m:t>
                    </m:r>
                  </m:oMath>
                </a14:m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𝐶</m:t>
                        </m:r>
                      </m:e>
                    </m:d>
                    <m:r>
                      <a:rPr lang="en-US" i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+</m:t>
                    </m:r>
                    <m:r>
                      <a:rPr lang="en-US" i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𝑚𝑒𝑟𝑔𝑒</m:t>
                    </m:r>
                    <m:r>
                      <a:rPr lang="en-US" i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(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𝐴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𝑜𝑏𝑗𝑒𝑐𝑡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],  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𝐵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𝑜𝑏𝑗𝑒𝑐𝑡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  [</m:t>
                    </m:r>
                    <m:r>
                      <a:rPr lang="en-US" i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𝐴</m:t>
                    </m:r>
                    <m:r>
                      <a:rPr lang="en-US" i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𝐵</m:t>
                    </m:r>
                    <m:r>
                      <a:rPr lang="en-US" i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])</m:t>
                    </m:r>
                  </m:oMath>
                </a14:m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𝐶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, 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𝐴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, 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𝐵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, 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𝑜𝑏𝑗𝑒𝑐𝑡</m:t>
                        </m:r>
                      </m:e>
                    </m:d>
                  </m:oMath>
                </a14:m>
                <a:endParaRPr lang="en-US" i="0" dirty="0">
                  <a:ea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</mc:Choice>
        <mc:Fallback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B364C2E-66EF-4A41-AC4A-A3CEF0DE89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33800" y="1017884"/>
                <a:ext cx="7863469" cy="5531005"/>
              </a:xfrm>
              <a:blipFill>
                <a:blip r:embed="rId3"/>
                <a:stretch>
                  <a:fillRect l="-645" t="-6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687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44E9FB-5C34-C242-829E-75705EB5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28961"/>
            <a:ext cx="9601200" cy="1485900"/>
          </a:xfrm>
        </p:spPr>
        <p:txBody>
          <a:bodyPr/>
          <a:lstStyle/>
          <a:p>
            <a:r>
              <a:rPr lang="en-US" dirty="0"/>
              <a:t>C3 Linearization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3C6358-2990-BC46-AC5F-47BAB8E803BD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3960" y="1324610"/>
            <a:ext cx="2529840" cy="491755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B364C2E-66EF-4A41-AC4A-A3CEF0DE89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33800" y="1017884"/>
                <a:ext cx="7863469" cy="5531005"/>
              </a:xfrm>
            </p:spPr>
            <p:txBody>
              <a:bodyPr>
                <a:normAutofit/>
              </a:bodyPr>
              <a:lstStyle/>
              <a:p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We need to compute the MRO (Linearization </a:t>
                </a:r>
                <a:r>
                  <a:rPr lang="en-US" dirty="0">
                    <a:solidFill>
                      <a:srgbClr val="FF000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L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) of a class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the 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head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of a list be the first element </a:t>
                </a:r>
                <a:r>
                  <a:rPr lang="en-US" i="0" dirty="0">
                    <a:solidFill>
                      <a:schemeClr val="tx1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(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[0]</a:t>
                </a:r>
                <a:r>
                  <a:rPr lang="en-US" i="0" dirty="0">
                    <a:solidFill>
                      <a:schemeClr val="tx1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the 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tail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of a list be everything after the first element (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[1:]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i="0" dirty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𝑚𝑒𝑟𝑔𝑒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1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2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…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 err="1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𝑛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)</m:t>
                    </m:r>
                  </m:oMath>
                </a14:m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be: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find the first </a:t>
                </a:r>
                <a:r>
                  <a:rPr lang="en-US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head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 that is not in the </a:t>
                </a:r>
                <a:r>
                  <a:rPr lang="en-US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tail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 of any other list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append it to the output list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remove it from input lists 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repeat until all input lists are empty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0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 = 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[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]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𝑚𝑒𝑟𝑔𝑒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r>
                      <a:rPr lang="en-US" i="0" dirty="0" smtClean="0">
                        <a:solidFill>
                          <a:schemeClr val="accent4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…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i="0" baseline="-25000" dirty="0" err="1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d>
                      <m:dPr>
                        <m:begChr m:val="["/>
                        <m:endChr m:val="]"/>
                        <m:ctrlPr>
                          <a:rPr lang="en-US" i="0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i="0" dirty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i="0" dirty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i="0" dirty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0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…</m:t>
                        </m:r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i="0" dirty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  <m:r>
                          <a:rPr lang="en-US" i="0" baseline="-25000" dirty="0" err="1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d>
                    <m:r>
                      <a:rPr lang="en-US" i="0" baseline="-2500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i="0" dirty="0">
                  <a:latin typeface="Times New Roman" panose="02020603050405020304" pitchFamily="18" charset="0"/>
                  <a:ea typeface="Menlo" panose="020B0609030804020204" pitchFamily="49" charset="0"/>
                  <a:cs typeface="Times New Roman" panose="02020603050405020304" pitchFamily="18" charset="0"/>
                </a:endParaRP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Times New Roman" panose="02020603050405020304" pitchFamily="18" charset="0"/>
                  </a:rPr>
                  <a:t>where </a:t>
                </a:r>
                <a:r>
                  <a:rPr lang="en-US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X.__bases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__ = (Y</a:t>
                </a:r>
                <a:r>
                  <a:rPr lang="en-US" baseline="-25000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1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, Y</a:t>
                </a:r>
                <a:r>
                  <a:rPr lang="en-US" baseline="-25000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2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, …, </a:t>
                </a:r>
                <a:r>
                  <a:rPr lang="en-US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Y</a:t>
                </a:r>
                <a:r>
                  <a:rPr lang="en-US" baseline="-25000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n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  <a:endParaRPr lang="en-US" dirty="0">
                  <a:latin typeface="Times New Roman" panose="02020603050405020304" pitchFamily="18" charset="0"/>
                  <a:ea typeface="Menlo" panose="020B0609030804020204" pitchFamily="49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ea typeface="Menlo" panose="020B0609030804020204" pitchFamily="49" charset="0"/>
                    <a:cs typeface="Times New Roman" panose="02020603050405020304" pitchFamily="18" charset="0"/>
                  </a:rPr>
                  <a:t>What’s </a:t>
                </a:r>
                <a14:m>
                  <m:oMath xmlns:m="http://schemas.openxmlformats.org/officeDocument/2006/math">
                    <m:r>
                      <a:rPr lang="en-US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𝐷</m:t>
                    </m:r>
                    <m:r>
                      <a:rPr lang="en-US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 </m:t>
                    </m:r>
                  </m:oMath>
                </a14:m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?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𝐷</m:t>
                        </m:r>
                      </m:e>
                    </m:d>
                    <m:r>
                      <a:rPr lang="en-US" i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+</m:t>
                    </m:r>
                    <m:r>
                      <a:rPr lang="en-US" i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𝑚𝑒𝑟𝑔𝑒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(</m:t>
                    </m:r>
                    <m:r>
                      <a:rPr lang="en-US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𝐿</m:t>
                    </m:r>
                    <m:d>
                      <m:dPr>
                        <m:ctrlP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𝐵</m:t>
                        </m:r>
                      </m:e>
                    </m:d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 </m:t>
                    </m:r>
                    <m:r>
                      <a:rPr lang="en-US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𝐿</m:t>
                    </m:r>
                    <m:d>
                      <m:dPr>
                        <m:ctrlP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𝐴</m:t>
                        </m:r>
                      </m:e>
                    </m:d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 </m:t>
                    </m:r>
                    <m:r>
                      <a:rPr lang="en-US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𝐵</m:t>
                    </m:r>
                    <m:r>
                      <a:rPr lang="en-US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 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𝐴</m:t>
                    </m:r>
                    <m:r>
                      <a:rPr lang="en-US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)</m:t>
                    </m:r>
                  </m:oMath>
                </a14:m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𝐷</m:t>
                        </m:r>
                      </m:e>
                    </m:d>
                    <m:r>
                      <a:rPr lang="en-US" i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+</m:t>
                    </m:r>
                    <m:r>
                      <a:rPr lang="en-US" i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𝑚𝑒𝑟𝑔𝑒</m:t>
                    </m:r>
                    <m:r>
                      <a:rPr lang="en-US" i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(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𝐵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𝑜𝑏𝑗𝑒𝑐𝑡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],  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𝐴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𝑜𝑏𝑗𝑒𝑐𝑡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  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𝐵</m:t>
                    </m:r>
                    <m:r>
                      <a:rPr lang="en-US" i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𝐴</m:t>
                    </m:r>
                    <m:r>
                      <a:rPr lang="en-US" i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])</m:t>
                    </m:r>
                  </m:oMath>
                </a14:m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𝐷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, 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𝐵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, 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𝐴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, 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𝑜𝑏𝑗𝑒𝑐𝑡</m:t>
                        </m:r>
                      </m:e>
                    </m:d>
                  </m:oMath>
                </a14:m>
                <a:endParaRPr lang="en-US" i="0" dirty="0">
                  <a:ea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</mc:Choice>
        <mc:Fallback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B364C2E-66EF-4A41-AC4A-A3CEF0DE89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33800" y="1017884"/>
                <a:ext cx="7863469" cy="5531005"/>
              </a:xfrm>
              <a:blipFill>
                <a:blip r:embed="rId3"/>
                <a:stretch>
                  <a:fillRect l="-645" t="-6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4167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44E9FB-5C34-C242-829E-75705EB5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28961"/>
            <a:ext cx="9601200" cy="1485900"/>
          </a:xfrm>
        </p:spPr>
        <p:txBody>
          <a:bodyPr/>
          <a:lstStyle/>
          <a:p>
            <a:r>
              <a:rPr lang="en-US" dirty="0"/>
              <a:t>C3 Linearization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3C6358-2990-BC46-AC5F-47BAB8E803BD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3960" y="1324610"/>
            <a:ext cx="2529840" cy="491755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B364C2E-66EF-4A41-AC4A-A3CEF0DE89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33800" y="1017884"/>
                <a:ext cx="7863469" cy="5695432"/>
              </a:xfrm>
            </p:spPr>
            <p:txBody>
              <a:bodyPr>
                <a:normAutofit/>
              </a:bodyPr>
              <a:lstStyle/>
              <a:p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We need to compute the MRO (Linearization </a:t>
                </a:r>
                <a:r>
                  <a:rPr lang="en-US" dirty="0">
                    <a:solidFill>
                      <a:srgbClr val="FF000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L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) of a class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the 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head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of a list be the first element </a:t>
                </a:r>
                <a:r>
                  <a:rPr lang="en-US" i="0" dirty="0">
                    <a:solidFill>
                      <a:schemeClr val="tx1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(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[0]</a:t>
                </a:r>
                <a:r>
                  <a:rPr lang="en-US" i="0" dirty="0">
                    <a:solidFill>
                      <a:schemeClr val="tx1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the 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tail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of a list be everything after the first element (</a:t>
                </a:r>
                <a:r>
                  <a:rPr lang="en-US" i="0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[1:]</a:t>
                </a:r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i="0" dirty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𝑚𝑒𝑟𝑔𝑒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1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2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…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𝑙𝑖𝑠𝑡</m:t>
                    </m:r>
                    <m:r>
                      <a:rPr lang="en-US" i="0" baseline="-25000" dirty="0" err="1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𝑛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)</m:t>
                    </m:r>
                  </m:oMath>
                </a14:m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be: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find the first </a:t>
                </a:r>
                <a:r>
                  <a:rPr lang="en-US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head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 that is not in the </a:t>
                </a:r>
                <a:r>
                  <a:rPr lang="en-US" dirty="0">
                    <a:solidFill>
                      <a:srgbClr val="00B0F0"/>
                    </a:solidFill>
                    <a:ea typeface="Menlo" panose="020B0609030804020204" pitchFamily="49" charset="0"/>
                    <a:cs typeface="Menlo" panose="020B0609030804020204" pitchFamily="49" charset="0"/>
                  </a:rPr>
                  <a:t>tail</a:t>
                </a:r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 of any other list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append it to the output list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remove it from input lists </a:t>
                </a: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repeat until all input lists are empty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0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 = 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[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]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𝑚𝑒𝑟𝑔𝑒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r>
                      <a:rPr lang="en-US" i="0" dirty="0" smtClean="0">
                        <a:solidFill>
                          <a:schemeClr val="accent4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…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n-US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0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0" dirty="0" smtClean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i="0" baseline="-25000" dirty="0" err="1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), </m:t>
                    </m:r>
                    <m:d>
                      <m:dPr>
                        <m:begChr m:val="["/>
                        <m:endChr m:val="]"/>
                        <m:ctrlPr>
                          <a:rPr lang="en-US" i="0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i="0" dirty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0" dirty="0" smtClean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i="0" dirty="0">
                                <a:solidFill>
                                  <a:schemeClr val="accent2">
                                    <a:lumMod val="40000"/>
                                    <a:lumOff val="60000"/>
                                  </a:schemeClr>
                                </a:solidFill>
                                <a:latin typeface="Cambria Math" panose="02040503050406030204" pitchFamily="18" charset="0"/>
                                <a:ea typeface="Menlo" panose="020B0609030804020204" pitchFamily="49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i="0" dirty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0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…</m:t>
                        </m:r>
                        <m:r>
                          <a:rPr lang="en-US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i="0" dirty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0" dirty="0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𝑌</m:t>
                        </m:r>
                        <m:r>
                          <a:rPr lang="en-US" i="0" baseline="-25000" dirty="0" err="1" smtClean="0"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d>
                    <m:r>
                      <a:rPr lang="en-US" i="0" baseline="-2500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0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i="0" dirty="0">
                  <a:latin typeface="Times New Roman" panose="02020603050405020304" pitchFamily="18" charset="0"/>
                  <a:ea typeface="Menlo" panose="020B0609030804020204" pitchFamily="49" charset="0"/>
                  <a:cs typeface="Times New Roman" panose="02020603050405020304" pitchFamily="18" charset="0"/>
                </a:endParaRPr>
              </a:p>
              <a:p>
                <a:pPr lvl="2"/>
                <a:r>
                  <a:rPr lang="en-US" dirty="0">
                    <a:ea typeface="Menlo" panose="020B0609030804020204" pitchFamily="49" charset="0"/>
                    <a:cs typeface="Times New Roman" panose="02020603050405020304" pitchFamily="18" charset="0"/>
                  </a:rPr>
                  <a:t>where </a:t>
                </a:r>
                <a:r>
                  <a:rPr lang="en-US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X.__bases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__ = (Y</a:t>
                </a:r>
                <a:r>
                  <a:rPr lang="en-US" baseline="-25000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1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, Y</a:t>
                </a:r>
                <a:r>
                  <a:rPr lang="en-US" baseline="-25000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2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, …, </a:t>
                </a:r>
                <a:r>
                  <a:rPr lang="en-US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Y</a:t>
                </a:r>
                <a:r>
                  <a:rPr lang="en-US" baseline="-25000" dirty="0" err="1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n</a:t>
                </a:r>
                <a:r>
                  <a:rPr lang="en-US" dirty="0">
                    <a:latin typeface="Consolas" panose="020B060902020403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)</a:t>
                </a:r>
                <a:endParaRPr lang="en-US" dirty="0">
                  <a:latin typeface="Times New Roman" panose="02020603050405020304" pitchFamily="18" charset="0"/>
                  <a:ea typeface="Menlo" panose="020B0609030804020204" pitchFamily="49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ea typeface="Menlo" panose="020B0609030804020204" pitchFamily="49" charset="0"/>
                    <a:cs typeface="Times New Roman" panose="02020603050405020304" pitchFamily="18" charset="0"/>
                  </a:rPr>
                  <a:t>What’s </a:t>
                </a:r>
                <a14:m>
                  <m:oMath xmlns:m="http://schemas.openxmlformats.org/officeDocument/2006/math">
                    <m:r>
                      <a:rPr lang="en-US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𝐸</m:t>
                    </m:r>
                    <m:r>
                      <a:rPr lang="en-US" dirty="0">
                        <a:latin typeface="Cambria Math" panose="02040503050406030204" pitchFamily="18" charset="0"/>
                        <a:ea typeface="Menlo" panose="020B0609030804020204" pitchFamily="49" charset="0"/>
                        <a:cs typeface="Times New Roman" panose="02020603050405020304" pitchFamily="18" charset="0"/>
                      </a:rPr>
                      <m:t>) </m:t>
                    </m:r>
                  </m:oMath>
                </a14:m>
                <a:r>
                  <a:rPr lang="en-US" dirty="0">
                    <a:ea typeface="Menlo" panose="020B0609030804020204" pitchFamily="49" charset="0"/>
                    <a:cs typeface="Menlo" panose="020B0609030804020204" pitchFamily="49" charset="0"/>
                  </a:rPr>
                  <a:t>?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𝐸</m:t>
                        </m:r>
                      </m:e>
                    </m:d>
                    <m:r>
                      <a:rPr lang="en-US" i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+</m:t>
                    </m:r>
                    <m:r>
                      <a:rPr lang="en-US" i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𝑚𝑒𝑟𝑔𝑒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(</m:t>
                    </m:r>
                    <m:r>
                      <a:rPr lang="en-US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𝐿</m:t>
                    </m:r>
                    <m:d>
                      <m:dPr>
                        <m:ctrlP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𝐶</m:t>
                        </m:r>
                      </m:e>
                    </m:d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 </m:t>
                    </m:r>
                    <m:r>
                      <a:rPr lang="en-US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𝐿</m:t>
                    </m:r>
                    <m:d>
                      <m:dPr>
                        <m:ctrlP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𝐷</m:t>
                        </m:r>
                      </m:e>
                    </m:d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 </m:t>
                    </m:r>
                    <m:r>
                      <a:rPr lang="en-US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[</m:t>
                    </m:r>
                    <m:r>
                      <a:rPr lang="en-US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𝐶</m:t>
                    </m:r>
                    <m:r>
                      <a:rPr lang="en-US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 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𝐷</m:t>
                    </m:r>
                    <m:r>
                      <a:rPr lang="en-US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)</m:t>
                    </m:r>
                  </m:oMath>
                </a14:m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𝐸</m:t>
                        </m:r>
                      </m:e>
                    </m:d>
                    <m:r>
                      <a:rPr lang="en-US" i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+</m:t>
                    </m:r>
                    <m:r>
                      <a:rPr lang="en-US" i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𝑚𝑒𝑟𝑔𝑒</m:t>
                    </m:r>
                    <m:r>
                      <a:rPr lang="en-US" i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(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𝐶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𝐴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𝐵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𝑜𝑏𝑗𝑒𝑐𝑡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],  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𝐷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𝐵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𝐴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𝑜𝑏𝑗𝑒𝑐𝑡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  [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𝐶</m:t>
                    </m:r>
                    <m:r>
                      <a:rPr lang="en-US" i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en-US" i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𝐷</m:t>
                    </m:r>
                    <m:r>
                      <a:rPr lang="en-US" i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])</m:t>
                    </m:r>
                  </m:oMath>
                </a14:m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 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𝐸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, 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𝐶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, 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𝐷</m:t>
                        </m:r>
                        <m:r>
                          <a:rPr lang="en-US" i="0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, !!!</m:t>
                        </m:r>
                      </m:e>
                    </m:d>
                  </m:oMath>
                </a14:m>
                <a:endParaRPr lang="en-US" i="0" dirty="0">
                  <a:ea typeface="Menlo" panose="020B0609030804020204" pitchFamily="49" charset="0"/>
                  <a:cs typeface="Menlo" panose="020B0609030804020204" pitchFamily="49" charset="0"/>
                </a:endParaRPr>
              </a:p>
              <a:p>
                <a:pPr lvl="1"/>
                <a:r>
                  <a:rPr lang="en-US" i="0" dirty="0">
                    <a:ea typeface="Menlo" panose="020B0609030804020204" pitchFamily="49" charset="0"/>
                    <a:cs typeface="Menlo" panose="020B0609030804020204" pitchFamily="49" charset="0"/>
                  </a:rPr>
                  <a:t>Does Not Exist!</a:t>
                </a:r>
              </a:p>
            </p:txBody>
          </p:sp>
        </mc:Choice>
        <mc:Fallback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B364C2E-66EF-4A41-AC4A-A3CEF0DE89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33800" y="1017884"/>
                <a:ext cx="7863469" cy="5695432"/>
              </a:xfrm>
              <a:blipFill>
                <a:blip r:embed="rId3"/>
                <a:stretch>
                  <a:fillRect l="-645" t="-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4809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44E9FB-5C34-C242-829E-75705EB5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28961"/>
            <a:ext cx="9601200" cy="1485900"/>
          </a:xfrm>
        </p:spPr>
        <p:txBody>
          <a:bodyPr/>
          <a:lstStyle/>
          <a:p>
            <a:r>
              <a:rPr lang="en-US" dirty="0"/>
              <a:t>C3 Linearization 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-&gt;</a:t>
            </a:r>
            <a:r>
              <a:rPr lang="en-US" dirty="0"/>
              <a:t> The MRO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3C6358-2990-BC46-AC5F-47BAB8E803BD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3960" y="1324610"/>
            <a:ext cx="2529840" cy="4917554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B364C2E-66EF-4A41-AC4A-A3CEF0DE8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3800" y="1017884"/>
            <a:ext cx="7863469" cy="1297053"/>
          </a:xfrm>
        </p:spPr>
        <p:txBody>
          <a:bodyPr>
            <a:normAutofit/>
          </a:bodyPr>
          <a:lstStyle/>
          <a:p>
            <a:r>
              <a:rPr lang="en-US" dirty="0">
                <a:ea typeface="Menlo" panose="020B0609030804020204" pitchFamily="49" charset="0"/>
                <a:cs typeface="Menlo" panose="020B0609030804020204" pitchFamily="49" charset="0"/>
              </a:rPr>
              <a:t>Sometimes it is not possible to compute the merge function</a:t>
            </a:r>
          </a:p>
          <a:p>
            <a:pPr lvl="1"/>
            <a:r>
              <a:rPr lang="en-US" i="0" dirty="0">
                <a:ea typeface="Menlo" panose="020B0609030804020204" pitchFamily="49" charset="0"/>
                <a:cs typeface="Menlo" panose="020B0609030804020204" pitchFamily="49" charset="0"/>
              </a:rPr>
              <a:t>The inheritance is too ambiguous</a:t>
            </a:r>
          </a:p>
          <a:p>
            <a:pPr lvl="1"/>
            <a:r>
              <a:rPr lang="en-US" i="0" dirty="0">
                <a:ea typeface="Menlo" panose="020B0609030804020204" pitchFamily="49" charset="0"/>
                <a:cs typeface="Menlo" panose="020B0609030804020204" pitchFamily="49" charset="0"/>
              </a:rPr>
              <a:t>If you try this example, you will get: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7D8A254-8DC9-5948-B4F8-EA883A52D7CD}"/>
              </a:ext>
            </a:extLst>
          </p:cNvPr>
          <p:cNvSpPr txBox="1">
            <a:spLocks/>
          </p:cNvSpPr>
          <p:nvPr/>
        </p:nvSpPr>
        <p:spPr>
          <a:xfrm>
            <a:off x="3901440" y="2407534"/>
            <a:ext cx="7659376" cy="292839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 # all the other class declarations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E(C, D):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  pass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 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Traceback (most recent call last):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File "&lt;stdin&gt;", line 1, in &lt;module&gt;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TypeError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Cannot create a consistent method resolution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order (MRO) for bases A, B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382F8A8-DE16-D64F-AC44-427E66716C9F}"/>
              </a:ext>
            </a:extLst>
          </p:cNvPr>
          <p:cNvSpPr txBox="1">
            <a:spLocks/>
          </p:cNvSpPr>
          <p:nvPr/>
        </p:nvSpPr>
        <p:spPr>
          <a:xfrm>
            <a:off x="3733799" y="5428526"/>
            <a:ext cx="7863469" cy="129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Menlo" panose="020B0609030804020204" pitchFamily="49" charset="0"/>
                <a:cs typeface="Menlo" panose="020B0609030804020204" pitchFamily="49" charset="0"/>
              </a:rPr>
              <a:t>C3 Linearization produces the MRO</a:t>
            </a:r>
          </a:p>
          <a:p>
            <a:pPr lvl="1"/>
            <a:r>
              <a:rPr lang="en-US" i="0" dirty="0">
                <a:ea typeface="Menlo" panose="020B0609030804020204" pitchFamily="49" charset="0"/>
                <a:cs typeface="Menlo" panose="020B0609030804020204" pitchFamily="49" charset="0"/>
              </a:rPr>
              <a:t>But C3 fails, so there is no MRO, so this doesn’t compile</a:t>
            </a:r>
          </a:p>
        </p:txBody>
      </p:sp>
    </p:spTree>
    <p:extLst>
      <p:ext uri="{BB962C8B-B14F-4D97-AF65-F5344CB8AC3E}">
        <p14:creationId xmlns:p14="http://schemas.microsoft.com/office/powerpoint/2010/main" val="421790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42B60-7D9A-6045-A714-C2AC4424F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0577" y="269111"/>
            <a:ext cx="9601200" cy="1485900"/>
          </a:xfrm>
        </p:spPr>
        <p:txBody>
          <a:bodyPr/>
          <a:lstStyle/>
          <a:p>
            <a:r>
              <a:rPr lang="en-US" dirty="0"/>
              <a:t>But What About 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super()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8B7F0-147C-AB4C-BA34-F749A742E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210" y="1157469"/>
            <a:ext cx="5133371" cy="4953964"/>
          </a:xfrm>
        </p:spPr>
        <p:txBody>
          <a:bodyPr>
            <a:normAutofit/>
          </a:bodyPr>
          <a:lstStyle/>
          <a:p>
            <a:r>
              <a:rPr lang="en-US" dirty="0"/>
              <a:t>It cant just mean “access the superclass”</a:t>
            </a:r>
          </a:p>
          <a:p>
            <a:pPr lvl="1"/>
            <a:r>
              <a:rPr lang="en-US" dirty="0"/>
              <a:t>Which one?</a:t>
            </a:r>
          </a:p>
          <a:p>
            <a:r>
              <a:rPr lang="en-US" dirty="0"/>
              <a:t>We should use the MRO</a:t>
            </a:r>
          </a:p>
          <a:p>
            <a:pPr lvl="1"/>
            <a:r>
              <a:rPr lang="en-US" dirty="0"/>
              <a:t>It actually means “next in the MRO”</a:t>
            </a:r>
          </a:p>
          <a:p>
            <a:r>
              <a:rPr lang="en-US" dirty="0"/>
              <a:t>But </a:t>
            </a:r>
            <a:r>
              <a:rPr lang="en-US" i="1" dirty="0"/>
              <a:t>which</a:t>
            </a:r>
            <a:r>
              <a:rPr lang="en-US" dirty="0"/>
              <a:t> MRO?</a:t>
            </a:r>
          </a:p>
          <a:p>
            <a:pPr lvl="1"/>
            <a:r>
              <a:rPr lang="en-US" dirty="0"/>
              <a:t>We can’t know</a:t>
            </a:r>
          </a:p>
          <a:p>
            <a:r>
              <a:rPr lang="en-US" dirty="0"/>
              <a:t>Who’s B’s super()?</a:t>
            </a:r>
          </a:p>
          <a:p>
            <a:pPr lvl="1"/>
            <a:r>
              <a:rPr lang="en-US" dirty="0"/>
              <a:t>A?</a:t>
            </a:r>
          </a:p>
          <a:p>
            <a:r>
              <a:rPr lang="en-US" dirty="0"/>
              <a:t>Keep this in mind</a:t>
            </a:r>
          </a:p>
          <a:p>
            <a:pPr marL="0" indent="0">
              <a:buNone/>
            </a:pPr>
            <a:r>
              <a:rPr lang="en-US" dirty="0"/>
              <a:t>         for the homework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0AB449A-9043-064E-B77E-BB18F82FC5FF}"/>
              </a:ext>
            </a:extLst>
          </p:cNvPr>
          <p:cNvSpPr txBox="1">
            <a:spLocks/>
          </p:cNvSpPr>
          <p:nvPr/>
        </p:nvSpPr>
        <p:spPr>
          <a:xfrm>
            <a:off x="6308203" y="1006997"/>
            <a:ext cx="5437807" cy="574104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def foo(self):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    print('A')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B(A):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def foo(self):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    super().foo()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D(A):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def foo(self):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    print('D')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C(B, D):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pass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B().foo()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C().foo()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994B4B-D699-0547-982C-B68FADD03317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41758" y="3101335"/>
            <a:ext cx="2349419" cy="329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2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4" grpId="0" uiExpand="1" build="p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1928F-2599-6946-AFA0-793B4EA2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Today: Python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7A69E-FEF0-FB44-A7FE-1C41D07AF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3929605"/>
          </a:xfrm>
        </p:spPr>
        <p:txBody>
          <a:bodyPr>
            <a:normAutofit/>
          </a:bodyPr>
          <a:lstStyle/>
          <a:p>
            <a:r>
              <a:rPr lang="en-US" dirty="0"/>
              <a:t>Review</a:t>
            </a:r>
          </a:p>
          <a:p>
            <a:pPr lvl="1"/>
            <a:r>
              <a:rPr lang="en-US" dirty="0"/>
              <a:t>Watch Prisoners</a:t>
            </a:r>
          </a:p>
          <a:p>
            <a:r>
              <a:rPr lang="en-US" dirty="0"/>
              <a:t>The Syntax</a:t>
            </a:r>
          </a:p>
          <a:p>
            <a:pPr lvl="1"/>
            <a:r>
              <a:rPr lang="en-US" dirty="0"/>
              <a:t>Some examples</a:t>
            </a:r>
          </a:p>
          <a:p>
            <a:pPr lvl="1"/>
            <a:r>
              <a:rPr lang="en-US" b="1" u="sng" dirty="0"/>
              <a:t>A</a:t>
            </a:r>
            <a:r>
              <a:rPr lang="en-US" dirty="0"/>
              <a:t> Method Resolution Order (MRO)</a:t>
            </a:r>
          </a:p>
          <a:p>
            <a:r>
              <a:rPr lang="en-US" dirty="0" err="1"/>
              <a:t>Multple</a:t>
            </a:r>
            <a:r>
              <a:rPr lang="en-US" dirty="0"/>
              <a:t> Inheritance</a:t>
            </a:r>
          </a:p>
          <a:p>
            <a:pPr lvl="1"/>
            <a:r>
              <a:rPr lang="en-US" dirty="0"/>
              <a:t>The Diamond Problem</a:t>
            </a:r>
          </a:p>
          <a:p>
            <a:pPr lvl="1"/>
            <a:r>
              <a:rPr lang="en-US" dirty="0"/>
              <a:t>C3 Linearization</a:t>
            </a:r>
          </a:p>
          <a:p>
            <a:pPr lvl="1"/>
            <a:r>
              <a:rPr lang="en-US" b="1" u="sng" dirty="0"/>
              <a:t>The</a:t>
            </a:r>
            <a:r>
              <a:rPr lang="en-US" dirty="0"/>
              <a:t> Method Resolution Order (MRO)</a:t>
            </a:r>
          </a:p>
          <a:p>
            <a:pPr lvl="1"/>
            <a:r>
              <a:rPr lang="en-US" dirty="0"/>
              <a:t>Super()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3209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88C21-2E4F-3448-B23A-1F9BBC63B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206" y="2068551"/>
            <a:ext cx="9601200" cy="1485900"/>
          </a:xfrm>
        </p:spPr>
        <p:txBody>
          <a:bodyPr/>
          <a:lstStyle/>
          <a:p>
            <a:pPr algn="ctr"/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Let’s Look at some Real Code</a:t>
            </a:r>
          </a:p>
        </p:txBody>
      </p:sp>
    </p:spTree>
    <p:extLst>
      <p:ext uri="{BB962C8B-B14F-4D97-AF65-F5344CB8AC3E}">
        <p14:creationId xmlns:p14="http://schemas.microsoft.com/office/powerpoint/2010/main" val="2706143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6D971A4-33A8-EC46-BCF4-7081877B9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38343"/>
            <a:ext cx="9601200" cy="47010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Objects are everywhere in Python</a:t>
            </a:r>
          </a:p>
          <a:p>
            <a:r>
              <a:rPr lang="en-US" dirty="0"/>
              <a:t>Python is dynamically typed</a:t>
            </a:r>
          </a:p>
          <a:p>
            <a:pPr lvl="1"/>
            <a:r>
              <a:rPr lang="en-US" dirty="0"/>
              <a:t>Use assertions and warning to counteract</a:t>
            </a:r>
          </a:p>
          <a:p>
            <a:r>
              <a:rPr lang="en-US" dirty="0"/>
              <a:t>Make your own types of objects with “class”</a:t>
            </a:r>
          </a:p>
          <a:p>
            <a:pPr lvl="1"/>
            <a:r>
              <a:rPr lang="en-US" dirty="0"/>
              <a:t>methods must take “self” as first parameter!</a:t>
            </a:r>
          </a:p>
          <a:p>
            <a:pPr lvl="1"/>
            <a:r>
              <a:rPr lang="en-US" dirty="0"/>
              <a:t>__</a:t>
            </a:r>
            <a:r>
              <a:rPr lang="en-US" dirty="0" err="1"/>
              <a:t>init</a:t>
            </a:r>
            <a:r>
              <a:rPr lang="en-US" dirty="0"/>
              <a:t>__ is the constructor</a:t>
            </a:r>
          </a:p>
          <a:p>
            <a:pPr lvl="1"/>
            <a:r>
              <a:rPr lang="en-US" dirty="0"/>
              <a:t>”</a:t>
            </a:r>
            <a:r>
              <a:rPr lang="en-US" dirty="0" err="1"/>
              <a:t>dunder</a:t>
            </a:r>
            <a:r>
              <a:rPr lang="en-US" dirty="0"/>
              <a:t>” means “__” means built-in method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() calls __</a:t>
            </a:r>
            <a:r>
              <a:rPr lang="en-US" dirty="0" err="1"/>
              <a:t>str</a:t>
            </a:r>
            <a:r>
              <a:rPr lang="en-US" dirty="0"/>
              <a:t>__()</a:t>
            </a:r>
          </a:p>
          <a:p>
            <a:r>
              <a:rPr lang="en-US" dirty="0"/>
              <a:t>__new__ is static</a:t>
            </a:r>
          </a:p>
          <a:p>
            <a:pPr lvl="1"/>
            <a:r>
              <a:rPr lang="en-US" dirty="0"/>
              <a:t>makes self</a:t>
            </a:r>
          </a:p>
          <a:p>
            <a:r>
              <a:rPr lang="en-US" dirty="0"/>
              <a:t>__</a:t>
            </a:r>
            <a:r>
              <a:rPr lang="en-US" dirty="0" err="1"/>
              <a:t>init</a:t>
            </a:r>
            <a:r>
              <a:rPr lang="en-US" dirty="0"/>
              <a:t>__ is non-static</a:t>
            </a:r>
          </a:p>
          <a:p>
            <a:pPr lvl="1"/>
            <a:r>
              <a:rPr lang="en-US" dirty="0"/>
              <a:t>populates self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C3FFF6-7913-E949-A4FB-0B904FD5A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dirty="0"/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4190311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88C21-2E4F-3448-B23A-1F9BBC63B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206" y="2068551"/>
            <a:ext cx="9601200" cy="1485900"/>
          </a:xfrm>
        </p:spPr>
        <p:txBody>
          <a:bodyPr/>
          <a:lstStyle/>
          <a:p>
            <a:pPr algn="ctr"/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Let’s Watch Our Prisoners</a:t>
            </a:r>
          </a:p>
        </p:txBody>
      </p:sp>
    </p:spTree>
    <p:extLst>
      <p:ext uri="{BB962C8B-B14F-4D97-AF65-F5344CB8AC3E}">
        <p14:creationId xmlns:p14="http://schemas.microsoft.com/office/powerpoint/2010/main" val="3264669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916B4-1F6A-5646-B34F-9EFDBAC0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297" y="306659"/>
            <a:ext cx="9601200" cy="1485900"/>
          </a:xfrm>
        </p:spPr>
        <p:txBody>
          <a:bodyPr/>
          <a:lstStyle/>
          <a:p>
            <a:r>
              <a:rPr lang="en-US" dirty="0"/>
              <a:t>Syntax: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C4AA953-65D2-E34E-B137-2165591696AA}"/>
              </a:ext>
            </a:extLst>
          </p:cNvPr>
          <p:cNvSpPr txBox="1">
            <a:spLocks/>
          </p:cNvSpPr>
          <p:nvPr/>
        </p:nvSpPr>
        <p:spPr>
          <a:xfrm>
            <a:off x="807719" y="1165304"/>
            <a:ext cx="4846321" cy="300618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Person: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def __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init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__(self, name):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   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self.name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name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def __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str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__(self):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 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 "I'm "+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self.name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 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print(Person('Max'))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I'm Max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4FC9D2-1581-8D43-B991-B60CB3549382}"/>
              </a:ext>
            </a:extLst>
          </p:cNvPr>
          <p:cNvSpPr txBox="1">
            <a:spLocks/>
          </p:cNvSpPr>
          <p:nvPr/>
        </p:nvSpPr>
        <p:spPr>
          <a:xfrm>
            <a:off x="5654040" y="1165304"/>
            <a:ext cx="5982976" cy="36055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Student(Person):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def __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init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__(self, name, id):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       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self.id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id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     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super().__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init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__(name)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def report(self):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     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self.id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print(Student('Max', 'mtp4be'))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I'm Max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print(Student('Max', 'mtp4be').report())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mtp4be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B95179-57AC-CD47-95E8-BB0FCED8BB0C}"/>
              </a:ext>
            </a:extLst>
          </p:cNvPr>
          <p:cNvSpPr txBox="1">
            <a:spLocks/>
          </p:cNvSpPr>
          <p:nvPr/>
        </p:nvSpPr>
        <p:spPr>
          <a:xfrm>
            <a:off x="807718" y="4171489"/>
            <a:ext cx="4846321" cy="81140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700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Person(object):</a:t>
            </a:r>
          </a:p>
          <a:p>
            <a:pPr marL="0" indent="0">
              <a:buNone/>
            </a:pPr>
            <a:r>
              <a:rPr lang="en-US" sz="1700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700" dirty="0">
                <a:solidFill>
                  <a:schemeClr val="accent1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</a:t>
            </a:r>
            <a:r>
              <a:rPr lang="en-US" sz="1700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</a:t>
            </a:r>
          </a:p>
        </p:txBody>
      </p:sp>
      <p:sp>
        <p:nvSpPr>
          <p:cNvPr id="10" name="Curved Up Arrow 9">
            <a:extLst>
              <a:ext uri="{FF2B5EF4-FFF2-40B4-BE49-F238E27FC236}">
                <a16:creationId xmlns:a16="http://schemas.microsoft.com/office/drawing/2014/main" id="{5D5BC3D2-A5CF-6F4E-9BF5-F2E5EADAE551}"/>
              </a:ext>
            </a:extLst>
          </p:cNvPr>
          <p:cNvSpPr/>
          <p:nvPr/>
        </p:nvSpPr>
        <p:spPr>
          <a:xfrm rot="10800000">
            <a:off x="2758440" y="570201"/>
            <a:ext cx="4450080" cy="622981"/>
          </a:xfrm>
          <a:prstGeom prst="curvedUpArrow">
            <a:avLst>
              <a:gd name="adj1" fmla="val 20184"/>
              <a:gd name="adj2" fmla="val 86988"/>
              <a:gd name="adj3" fmla="val 347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6D035B-5747-5A4F-92D5-AC8660D89EB5}"/>
              </a:ext>
            </a:extLst>
          </p:cNvPr>
          <p:cNvSpPr txBox="1"/>
          <p:nvPr/>
        </p:nvSpPr>
        <p:spPr>
          <a:xfrm>
            <a:off x="4587240" y="583944"/>
            <a:ext cx="128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“is a …”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CA728F9-01CD-854D-8AD2-58ABC3C5270F}"/>
              </a:ext>
            </a:extLst>
          </p:cNvPr>
          <p:cNvCxnSpPr>
            <a:cxnSpLocks/>
          </p:cNvCxnSpPr>
          <p:nvPr/>
        </p:nvCxnSpPr>
        <p:spPr>
          <a:xfrm flipH="1">
            <a:off x="8458374" y="583946"/>
            <a:ext cx="274146" cy="609237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7648071-9019-3643-95A8-627793E06891}"/>
              </a:ext>
            </a:extLst>
          </p:cNvPr>
          <p:cNvSpPr txBox="1"/>
          <p:nvPr/>
        </p:nvSpPr>
        <p:spPr>
          <a:xfrm>
            <a:off x="8763000" y="306661"/>
            <a:ext cx="259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Superclass(s) go here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4605D2-6A6B-7644-AA9B-8F19647AC60D}"/>
              </a:ext>
            </a:extLst>
          </p:cNvPr>
          <p:cNvSpPr txBox="1">
            <a:spLocks/>
          </p:cNvSpPr>
          <p:nvPr/>
        </p:nvSpPr>
        <p:spPr>
          <a:xfrm>
            <a:off x="5654039" y="4766593"/>
            <a:ext cx="5982977" cy="138869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Student(Person):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def __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init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__(self, name, id):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       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self.id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id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     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Person.__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init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__(self, name)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99AF5A-ECD5-AC40-92FC-4084B88D2FDC}"/>
              </a:ext>
            </a:extLst>
          </p:cNvPr>
          <p:cNvSpPr txBox="1"/>
          <p:nvPr/>
        </p:nvSpPr>
        <p:spPr>
          <a:xfrm>
            <a:off x="807717" y="4982892"/>
            <a:ext cx="402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also explicitly inherit from 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object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D36C55-16A5-3543-8B63-83F2B9652481}"/>
              </a:ext>
            </a:extLst>
          </p:cNvPr>
          <p:cNvSpPr txBox="1"/>
          <p:nvPr/>
        </p:nvSpPr>
        <p:spPr>
          <a:xfrm>
            <a:off x="807717" y="5352224"/>
            <a:ext cx="4023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super() to access the superclass</a:t>
            </a:r>
          </a:p>
          <a:p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ea typeface="Menlo" panose="020B0609030804020204" pitchFamily="49" charset="0"/>
                <a:cs typeface="Menlo" panose="020B0609030804020204" pitchFamily="49" charset="0"/>
              </a:rPr>
              <a:t>(kind of)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F527979-8F6D-2542-A55C-8217FAD10384}"/>
              </a:ext>
            </a:extLst>
          </p:cNvPr>
          <p:cNvSpPr txBox="1"/>
          <p:nvPr/>
        </p:nvSpPr>
        <p:spPr>
          <a:xfrm>
            <a:off x="807716" y="5998555"/>
            <a:ext cx="4724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a typeface="Menlo" panose="020B0609030804020204" pitchFamily="49" charset="0"/>
                <a:cs typeface="Menlo" panose="020B0609030804020204" pitchFamily="49" charset="0"/>
              </a:rPr>
              <a:t>Or explicitly reference the superclass you want</a:t>
            </a:r>
          </a:p>
          <a:p>
            <a:r>
              <a:rPr lang="en-US" dirty="0">
                <a:ea typeface="Menlo" panose="020B0609030804020204" pitchFamily="49" charset="0"/>
                <a:cs typeface="Menlo" panose="020B0609030804020204" pitchFamily="49" charset="0"/>
              </a:rPr>
              <a:t>	(note: you need self here)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1695501-ADAC-374C-BBAD-A90A3BF3CBEC}"/>
              </a:ext>
            </a:extLst>
          </p:cNvPr>
          <p:cNvCxnSpPr>
            <a:cxnSpLocks/>
          </p:cNvCxnSpPr>
          <p:nvPr/>
        </p:nvCxnSpPr>
        <p:spPr>
          <a:xfrm flipH="1" flipV="1">
            <a:off x="3611880" y="4541521"/>
            <a:ext cx="304800" cy="441371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513CB1BC-52C8-4F42-826F-178CF9AB82AF}"/>
              </a:ext>
            </a:extLst>
          </p:cNvPr>
          <p:cNvCxnSpPr>
            <a:cxnSpLocks/>
          </p:cNvCxnSpPr>
          <p:nvPr/>
        </p:nvCxnSpPr>
        <p:spPr>
          <a:xfrm flipV="1">
            <a:off x="5417818" y="2362201"/>
            <a:ext cx="2263142" cy="1768615"/>
          </a:xfrm>
          <a:prstGeom prst="curvedConnector3">
            <a:avLst>
              <a:gd name="adj1" fmla="val 168"/>
            </a:avLst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BA7BAEFF-AA30-6D4F-AE1E-9E830186EDF0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5532119" y="5882641"/>
            <a:ext cx="2103120" cy="439080"/>
          </a:xfrm>
          <a:prstGeom prst="curvedConnector3">
            <a:avLst>
              <a:gd name="adj1" fmla="val 50000"/>
            </a:avLst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>
            <a:extLst>
              <a:ext uri="{FF2B5EF4-FFF2-40B4-BE49-F238E27FC236}">
                <a16:creationId xmlns:a16="http://schemas.microsoft.com/office/drawing/2014/main" id="{23792F10-DA27-124D-8FD0-E4B627AEFD1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206918" y="4488277"/>
            <a:ext cx="1494064" cy="779143"/>
          </a:xfrm>
          <a:prstGeom prst="curvedConnector3">
            <a:avLst>
              <a:gd name="adj1" fmla="val 18"/>
            </a:avLst>
          </a:prstGeom>
          <a:ln w="53975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6789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5" grpId="0" uiExpand="1" build="p" animBg="1"/>
      <p:bldP spid="6" grpId="0" uiExpand="1" build="p" animBg="1"/>
      <p:bldP spid="10" grpId="0" animBg="1"/>
      <p:bldP spid="11" grpId="0"/>
      <p:bldP spid="17" grpId="0"/>
      <p:bldP spid="18" grpId="0" uiExpand="1" build="p" animBg="1"/>
      <p:bldP spid="26" grpId="0"/>
      <p:bldP spid="27" grpId="0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2708D-D5AB-624D-8400-EA7C7F21F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Implement a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32D2D-8011-C840-BBB2-494FAC7FEE77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48233" y="1810742"/>
            <a:ext cx="6951522" cy="384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330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38EC1-BA6E-6B40-AE24-08BC22F00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920" y="335280"/>
            <a:ext cx="9601200" cy="1485900"/>
          </a:xfrm>
        </p:spPr>
        <p:txBody>
          <a:bodyPr/>
          <a:lstStyle/>
          <a:p>
            <a:r>
              <a:rPr lang="en-US" dirty="0"/>
              <a:t>Let’s Implement a Diagram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3E3F5DF-6B98-DB4B-B542-D4FDD22EF446}"/>
              </a:ext>
            </a:extLst>
          </p:cNvPr>
          <p:cNvSpPr txBox="1">
            <a:spLocks/>
          </p:cNvSpPr>
          <p:nvPr/>
        </p:nvSpPr>
        <p:spPr>
          <a:xfrm>
            <a:off x="6390374" y="1096247"/>
            <a:ext cx="5384899" cy="519684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A(object):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pass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 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C(A):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pass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 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D(A):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pass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 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E(A):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  pass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 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C.__bases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 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as in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baseclasses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latin typeface="Consolas" panose="020B060902020403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(&lt;class '__</a:t>
            </a:r>
            <a:r>
              <a:rPr lang="en-US" dirty="0" err="1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main__.</a:t>
            </a:r>
            <a:r>
              <a:rPr lang="en-US" dirty="0" err="1">
                <a:solidFill>
                  <a:srgbClr val="FF00EA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'&gt;,)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4ED376-C69F-1141-85CC-3F12188E5F5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7923" y="2553020"/>
            <a:ext cx="5650874" cy="312416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F6975A9-E776-2D40-9B84-9DACEB74E1DA}"/>
              </a:ext>
            </a:extLst>
          </p:cNvPr>
          <p:cNvSpPr/>
          <p:nvPr/>
        </p:nvSpPr>
        <p:spPr>
          <a:xfrm rot="1731923">
            <a:off x="1251167" y="3148053"/>
            <a:ext cx="1879056" cy="2865029"/>
          </a:xfrm>
          <a:prstGeom prst="rect">
            <a:avLst/>
          </a:prstGeom>
          <a:solidFill>
            <a:schemeClr val="bg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674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38EC1-BA6E-6B40-AE24-08BC22F00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920" y="335280"/>
            <a:ext cx="9601200" cy="1485900"/>
          </a:xfrm>
        </p:spPr>
        <p:txBody>
          <a:bodyPr/>
          <a:lstStyle/>
          <a:p>
            <a:r>
              <a:rPr lang="en-US" dirty="0"/>
              <a:t>Let’s Implement a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FBA012-659F-3442-9ABF-D8CC4F647B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155" y="2564130"/>
            <a:ext cx="5650874" cy="312416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A992C73-2C52-B84B-A3BF-ED184BD90766}"/>
              </a:ext>
            </a:extLst>
          </p:cNvPr>
          <p:cNvSpPr/>
          <p:nvPr/>
        </p:nvSpPr>
        <p:spPr>
          <a:xfrm rot="736874">
            <a:off x="3258677" y="3718913"/>
            <a:ext cx="3249150" cy="2480799"/>
          </a:xfrm>
          <a:prstGeom prst="rect">
            <a:avLst/>
          </a:prstGeom>
          <a:solidFill>
            <a:schemeClr val="bg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3E3F5DF-6B98-DB4B-B542-D4FDD22EF446}"/>
              </a:ext>
            </a:extLst>
          </p:cNvPr>
          <p:cNvSpPr txBox="1">
            <a:spLocks/>
          </p:cNvSpPr>
          <p:nvPr/>
        </p:nvSpPr>
        <p:spPr>
          <a:xfrm>
            <a:off x="4632555" y="1527441"/>
            <a:ext cx="7418295" cy="372214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MyException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(Exception):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def __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init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__(self,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msg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 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super().__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init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__(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msg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        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print('One Exceptional Exception!')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... 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&gt;&gt;&gt;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raise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MyException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('test')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One Exceptional Exception!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Traceback (most recent call last):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File "&lt;stdin&gt;", line 1, in &lt;module&gt;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__main__.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MyException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test</a:t>
            </a:r>
          </a:p>
        </p:txBody>
      </p:sp>
    </p:spTree>
    <p:extLst>
      <p:ext uri="{BB962C8B-B14F-4D97-AF65-F5344CB8AC3E}">
        <p14:creationId xmlns:p14="http://schemas.microsoft.com/office/powerpoint/2010/main" val="1177423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5F82-8BDA-6044-BB01-AE4429801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697" y="313116"/>
            <a:ext cx="9601200" cy="1485900"/>
          </a:xfrm>
        </p:spPr>
        <p:txBody>
          <a:bodyPr/>
          <a:lstStyle/>
          <a:p>
            <a:r>
              <a:rPr lang="en-US" dirty="0"/>
              <a:t>The Method Resolution Order (MRO)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E0228E-D9B5-AD4C-BB24-B9201D6CBA1A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7923" y="2553020"/>
            <a:ext cx="5650874" cy="312416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83BEA-F5D6-5745-8C31-E5537A384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9496" y="1205725"/>
            <a:ext cx="6590371" cy="3757961"/>
          </a:xfrm>
        </p:spPr>
        <p:txBody>
          <a:bodyPr>
            <a:normAutofit/>
          </a:bodyPr>
          <a:lstStyle/>
          <a:p>
            <a:r>
              <a:rPr lang="en-US" dirty="0"/>
              <a:t>Suppose we call </a:t>
            </a:r>
            <a:r>
              <a:rPr lang="en-US" dirty="0" err="1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c.foo</a:t>
            </a:r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  <a:p>
            <a:pPr lvl="1"/>
            <a:r>
              <a:rPr lang="en-US" dirty="0"/>
              <a:t>We need to find a definition of </a:t>
            </a:r>
            <a:r>
              <a:rPr lang="en-US" i="0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foo()</a:t>
            </a:r>
            <a:r>
              <a:rPr lang="en-US" dirty="0"/>
              <a:t> to call</a:t>
            </a:r>
          </a:p>
          <a:p>
            <a:pPr lvl="1"/>
            <a:r>
              <a:rPr lang="en-US" dirty="0"/>
              <a:t>Where do we look first?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</a:t>
            </a:r>
          </a:p>
          <a:p>
            <a:pPr lvl="1"/>
            <a:r>
              <a:rPr lang="en-US" dirty="0"/>
              <a:t>Then,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object</a:t>
            </a:r>
          </a:p>
          <a:p>
            <a:r>
              <a:rPr lang="en-US" dirty="0"/>
              <a:t>So the MRO is “search up from the type of the object.”</a:t>
            </a:r>
          </a:p>
          <a:p>
            <a:pPr lvl="1"/>
            <a:r>
              <a:rPr lang="en-US" dirty="0"/>
              <a:t>Here, </a:t>
            </a:r>
            <a:r>
              <a:rPr lang="en-US" i="0" dirty="0">
                <a:latin typeface="Consolas" panose="020B060902020403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[C, A, object]</a:t>
            </a:r>
          </a:p>
          <a:p>
            <a:pPr lvl="1"/>
            <a:r>
              <a:rPr lang="en-US" dirty="0"/>
              <a:t>This works because it’s a tree.</a:t>
            </a:r>
          </a:p>
        </p:txBody>
      </p:sp>
    </p:spTree>
    <p:extLst>
      <p:ext uri="{BB962C8B-B14F-4D97-AF65-F5344CB8AC3E}">
        <p14:creationId xmlns:p14="http://schemas.microsoft.com/office/powerpoint/2010/main" val="2913827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theme/theme1.xml><?xml version="1.0" encoding="utf-8"?>
<a:theme xmlns:a="http://schemas.openxmlformats.org/drawingml/2006/main" name="Crop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05FF00"/>
      </a:accent6>
      <a:hlink>
        <a:srgbClr val="0563C1"/>
      </a:hlink>
      <a:folHlink>
        <a:srgbClr val="954F7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{21A694EB-685C-F447-86FD-392552E06D83}tf10001072</Template>
  <TotalTime>16920</TotalTime>
  <Words>1656</Words>
  <Application>Microsoft Macintosh PowerPoint</Application>
  <PresentationFormat>Widescreen</PresentationFormat>
  <Paragraphs>247</Paragraphs>
  <Slides>20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Times New Roman</vt:lpstr>
      <vt:lpstr>Franklin Gothic Book</vt:lpstr>
      <vt:lpstr>Calibri</vt:lpstr>
      <vt:lpstr>Cambria Math</vt:lpstr>
      <vt:lpstr>Consolas</vt:lpstr>
      <vt:lpstr>Crop</vt:lpstr>
      <vt:lpstr>Inheritance</vt:lpstr>
      <vt:lpstr>Today: Python Inheritance</vt:lpstr>
      <vt:lpstr>Review</vt:lpstr>
      <vt:lpstr>  Let’s Watch Our Prisoners</vt:lpstr>
      <vt:lpstr>Syntax:</vt:lpstr>
      <vt:lpstr>Let’s Implement a Diagram</vt:lpstr>
      <vt:lpstr>Let’s Implement a Diagram</vt:lpstr>
      <vt:lpstr>Let’s Implement a Diagram</vt:lpstr>
      <vt:lpstr>The Method Resolution Order (MRO)</vt:lpstr>
      <vt:lpstr>You May Have Noticed…</vt:lpstr>
      <vt:lpstr>Multiple Inheritance</vt:lpstr>
      <vt:lpstr>Let’s Just Try It</vt:lpstr>
      <vt:lpstr>The Diamond Problem</vt:lpstr>
      <vt:lpstr>C3 Linearization</vt:lpstr>
      <vt:lpstr>C3 Linearization</vt:lpstr>
      <vt:lpstr>C3 Linearization</vt:lpstr>
      <vt:lpstr>C3 Linearization</vt:lpstr>
      <vt:lpstr>C3 Linearization -&gt; The MRO</vt:lpstr>
      <vt:lpstr>But What About super()?</vt:lpstr>
      <vt:lpstr>  Let’s Look at some Real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Metaprogramming</dc:title>
  <dc:creator/>
  <cp:lastModifiedBy>Maxwell Patek</cp:lastModifiedBy>
  <cp:revision>92</cp:revision>
  <cp:lastPrinted>2020-01-27T14:21:17Z</cp:lastPrinted>
  <dcterms:created xsi:type="dcterms:W3CDTF">2018-05-03T03:07:17Z</dcterms:created>
  <dcterms:modified xsi:type="dcterms:W3CDTF">2020-01-27T15:23:11Z</dcterms:modified>
</cp:coreProperties>
</file>

<file path=docProps/thumbnail.jpeg>
</file>